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
  </p:notesMasterIdLst>
  <p:sldIdLst>
    <p:sldId id="268" r:id="rId2"/>
    <p:sldId id="257" r:id="rId3"/>
    <p:sldId id="258" r:id="rId4"/>
    <p:sldId id="259" r:id="rId5"/>
    <p:sldId id="260" r:id="rId6"/>
    <p:sldId id="261" r:id="rId7"/>
    <p:sldId id="262" r:id="rId8"/>
    <p:sldId id="263" r:id="rId9"/>
    <p:sldId id="264" r:id="rId10"/>
    <p:sldId id="265" r:id="rId11"/>
    <p:sldId id="266" r:id="rId12"/>
    <p:sldId id="269"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4" d="100"/>
          <a:sy n="74" d="100"/>
        </p:scale>
        <p:origin x="104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if siddiqui" userId="96bb672f4a89912b" providerId="LiveId" clId="{A8B009FD-9389-4E07-BCFA-EC92353844F4}"/>
    <pc:docChg chg="custSel modSld">
      <pc:chgData name="saif siddiqui" userId="96bb672f4a89912b" providerId="LiveId" clId="{A8B009FD-9389-4E07-BCFA-EC92353844F4}" dt="2026-07-14T07:25:38.782" v="29" actId="20577"/>
      <pc:docMkLst>
        <pc:docMk/>
      </pc:docMkLst>
      <pc:sldChg chg="modSp mod">
        <pc:chgData name="saif siddiqui" userId="96bb672f4a89912b" providerId="LiveId" clId="{A8B009FD-9389-4E07-BCFA-EC92353844F4}" dt="2026-07-14T07:25:38.782" v="29" actId="20577"/>
        <pc:sldMkLst>
          <pc:docMk/>
          <pc:sldMk cId="2981817389" sldId="268"/>
        </pc:sldMkLst>
        <pc:spChg chg="mod">
          <ac:chgData name="saif siddiqui" userId="96bb672f4a89912b" providerId="LiveId" clId="{A8B009FD-9389-4E07-BCFA-EC92353844F4}" dt="2026-07-14T07:25:38.782" v="29" actId="20577"/>
          <ac:spMkLst>
            <pc:docMk/>
            <pc:sldMk cId="2981817389" sldId="268"/>
            <ac:spMk id="3" creationId="{C0B0AE6C-C783-250C-3322-1EF375E4349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961B17-3965-45EB-8F2D-328031F92B14}" type="datetimeFigureOut">
              <a:rPr lang="en-IN" smtClean="0"/>
              <a:t>14-07-2026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CEFECD-696C-4848-91E9-3D941FB45C61}" type="slidenum">
              <a:rPr lang="en-IN" smtClean="0"/>
              <a:t>‹#›</a:t>
            </a:fld>
            <a:endParaRPr lang="en-IN"/>
          </a:p>
        </p:txBody>
      </p:sp>
    </p:spTree>
    <p:extLst>
      <p:ext uri="{BB962C8B-B14F-4D97-AF65-F5344CB8AC3E}">
        <p14:creationId xmlns:p14="http://schemas.microsoft.com/office/powerpoint/2010/main" val="2552696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8CEFECD-696C-4848-91E9-3D941FB45C61}" type="slidenum">
              <a:rPr lang="en-IN" smtClean="0"/>
              <a:t>2</a:t>
            </a:fld>
            <a:endParaRPr lang="en-IN"/>
          </a:p>
        </p:txBody>
      </p:sp>
    </p:spTree>
    <p:extLst>
      <p:ext uri="{BB962C8B-B14F-4D97-AF65-F5344CB8AC3E}">
        <p14:creationId xmlns:p14="http://schemas.microsoft.com/office/powerpoint/2010/main" val="18747228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45F190FC-489E-4FD6-97F3-02CA7F2B6E82}" type="datetimeFigureOut">
              <a:rPr lang="en-IN" smtClean="0"/>
              <a:t>14-07-2026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C661843-01FD-4274-AFAE-009A49BB166F}" type="slidenum">
              <a:rPr lang="en-IN" smtClean="0"/>
              <a:t>‹#›</a:t>
            </a:fld>
            <a:endParaRPr lang="en-IN"/>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35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F190FC-489E-4FD6-97F3-02CA7F2B6E82}" type="datetimeFigureOut">
              <a:rPr lang="en-IN" smtClean="0"/>
              <a:t>14-07-2026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C661843-01FD-4274-AFAE-009A49BB166F}" type="slidenum">
              <a:rPr lang="en-IN" smtClean="0"/>
              <a:t>‹#›</a:t>
            </a:fld>
            <a:endParaRPr lang="en-IN"/>
          </a:p>
        </p:txBody>
      </p:sp>
    </p:spTree>
    <p:extLst>
      <p:ext uri="{BB962C8B-B14F-4D97-AF65-F5344CB8AC3E}">
        <p14:creationId xmlns:p14="http://schemas.microsoft.com/office/powerpoint/2010/main" val="3600903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F190FC-489E-4FD6-97F3-02CA7F2B6E82}" type="datetimeFigureOut">
              <a:rPr lang="en-IN" smtClean="0"/>
              <a:t>14-07-2026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C661843-01FD-4274-AFAE-009A49BB166F}" type="slidenum">
              <a:rPr lang="en-IN" smtClean="0"/>
              <a:t>‹#›</a:t>
            </a:fld>
            <a:endParaRPr lang="en-IN"/>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17153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F190FC-489E-4FD6-97F3-02CA7F2B6E82}" type="datetimeFigureOut">
              <a:rPr lang="en-IN" smtClean="0"/>
              <a:t>14-07-2026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C661843-01FD-4274-AFAE-009A49BB166F}" type="slidenum">
              <a:rPr lang="en-IN" smtClean="0"/>
              <a:t>‹#›</a:t>
            </a:fld>
            <a:endParaRPr lang="en-IN"/>
          </a:p>
        </p:txBody>
      </p:sp>
    </p:spTree>
    <p:extLst>
      <p:ext uri="{BB962C8B-B14F-4D97-AF65-F5344CB8AC3E}">
        <p14:creationId xmlns:p14="http://schemas.microsoft.com/office/powerpoint/2010/main" val="14800742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F190FC-489E-4FD6-97F3-02CA7F2B6E82}" type="datetimeFigureOut">
              <a:rPr lang="en-IN" smtClean="0"/>
              <a:t>14-07-2026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C661843-01FD-4274-AFAE-009A49BB166F}" type="slidenum">
              <a:rPr lang="en-IN" smtClean="0"/>
              <a:t>‹#›</a:t>
            </a:fld>
            <a:endParaRPr lang="en-IN"/>
          </a:p>
        </p:txBody>
      </p:sp>
    </p:spTree>
    <p:extLst>
      <p:ext uri="{BB962C8B-B14F-4D97-AF65-F5344CB8AC3E}">
        <p14:creationId xmlns:p14="http://schemas.microsoft.com/office/powerpoint/2010/main" val="3684058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F190FC-489E-4FD6-97F3-02CA7F2B6E82}" type="datetimeFigureOut">
              <a:rPr lang="en-IN" smtClean="0"/>
              <a:t>14-07-2026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AC661843-01FD-4274-AFAE-009A49BB166F}" type="slidenum">
              <a:rPr lang="en-IN" smtClean="0"/>
              <a:t>‹#›</a:t>
            </a:fld>
            <a:endParaRPr lang="en-IN"/>
          </a:p>
        </p:txBody>
      </p:sp>
    </p:spTree>
    <p:extLst>
      <p:ext uri="{BB962C8B-B14F-4D97-AF65-F5344CB8AC3E}">
        <p14:creationId xmlns:p14="http://schemas.microsoft.com/office/powerpoint/2010/main" val="128670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F190FC-489E-4FD6-97F3-02CA7F2B6E82}" type="datetimeFigureOut">
              <a:rPr lang="en-IN" smtClean="0"/>
              <a:t>14-07-2026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AC661843-01FD-4274-AFAE-009A49BB166F}" type="slidenum">
              <a:rPr lang="en-IN" smtClean="0"/>
              <a:t>‹#›</a:t>
            </a:fld>
            <a:endParaRPr lang="en-IN"/>
          </a:p>
        </p:txBody>
      </p:sp>
    </p:spTree>
    <p:extLst>
      <p:ext uri="{BB962C8B-B14F-4D97-AF65-F5344CB8AC3E}">
        <p14:creationId xmlns:p14="http://schemas.microsoft.com/office/powerpoint/2010/main" val="1137179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F190FC-489E-4FD6-97F3-02CA7F2B6E82}" type="datetimeFigureOut">
              <a:rPr lang="en-IN" smtClean="0"/>
              <a:t>14-07-2026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C661843-01FD-4274-AFAE-009A49BB166F}" type="slidenum">
              <a:rPr lang="en-IN" smtClean="0"/>
              <a:t>‹#›</a:t>
            </a:fld>
            <a:endParaRPr lang="en-IN"/>
          </a:p>
        </p:txBody>
      </p:sp>
    </p:spTree>
    <p:extLst>
      <p:ext uri="{BB962C8B-B14F-4D97-AF65-F5344CB8AC3E}">
        <p14:creationId xmlns:p14="http://schemas.microsoft.com/office/powerpoint/2010/main" val="1099226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5F190FC-489E-4FD6-97F3-02CA7F2B6E82}" type="datetimeFigureOut">
              <a:rPr lang="en-IN" smtClean="0"/>
              <a:t>14-07-2026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AC661843-01FD-4274-AFAE-009A49BB166F}" type="slidenum">
              <a:rPr lang="en-IN" smtClean="0"/>
              <a:t>‹#›</a:t>
            </a:fld>
            <a:endParaRPr lang="en-IN"/>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5346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F190FC-489E-4FD6-97F3-02CA7F2B6E82}" type="datetimeFigureOut">
              <a:rPr lang="en-IN" smtClean="0"/>
              <a:t>14-07-2026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C661843-01FD-4274-AFAE-009A49BB166F}" type="slidenum">
              <a:rPr lang="en-IN" smtClean="0"/>
              <a:t>‹#›</a:t>
            </a:fld>
            <a:endParaRPr lang="en-IN"/>
          </a:p>
        </p:txBody>
      </p:sp>
    </p:spTree>
    <p:extLst>
      <p:ext uri="{BB962C8B-B14F-4D97-AF65-F5344CB8AC3E}">
        <p14:creationId xmlns:p14="http://schemas.microsoft.com/office/powerpoint/2010/main" val="31988083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F190FC-489E-4FD6-97F3-02CA7F2B6E82}" type="datetimeFigureOut">
              <a:rPr lang="en-IN" smtClean="0"/>
              <a:t>14-07-2026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AC661843-01FD-4274-AFAE-009A49BB166F}" type="slidenum">
              <a:rPr lang="en-IN" smtClean="0"/>
              <a:t>‹#›</a:t>
            </a:fld>
            <a:endParaRPr lang="en-IN"/>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4046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5F190FC-489E-4FD6-97F3-02CA7F2B6E82}" type="datetimeFigureOut">
              <a:rPr lang="en-IN" smtClean="0"/>
              <a:t>14-07-2026</a:t>
            </a:fld>
            <a:endParaRPr lang="en-IN"/>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IN"/>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AC661843-01FD-4274-AFAE-009A49BB166F}" type="slidenum">
              <a:rPr lang="en-IN" smtClean="0"/>
              <a:t>‹#›</a:t>
            </a:fld>
            <a:endParaRPr lang="en-IN"/>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380338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FD48E-471C-438E-3D53-A3B965B56F46}"/>
              </a:ext>
            </a:extLst>
          </p:cNvPr>
          <p:cNvSpPr>
            <a:spLocks noGrp="1"/>
          </p:cNvSpPr>
          <p:nvPr>
            <p:ph type="title"/>
          </p:nvPr>
        </p:nvSpPr>
        <p:spPr>
          <a:xfrm>
            <a:off x="1024128" y="585215"/>
            <a:ext cx="9720072" cy="2964229"/>
          </a:xfrm>
        </p:spPr>
        <p:txBody>
          <a:bodyPr/>
          <a:lstStyle/>
          <a:p>
            <a:r>
              <a:rPr lang="en-IN" dirty="0"/>
              <a:t>                           TOPIC:</a:t>
            </a:r>
            <a:br>
              <a:rPr lang="en-IN" dirty="0"/>
            </a:br>
            <a:r>
              <a:rPr lang="en-IN" dirty="0">
                <a:solidFill>
                  <a:srgbClr val="00B0F0"/>
                </a:solidFill>
              </a:rPr>
              <a:t>                  BUSINESS GROWTH </a:t>
            </a:r>
          </a:p>
        </p:txBody>
      </p:sp>
      <p:sp>
        <p:nvSpPr>
          <p:cNvPr id="3" name="Content Placeholder 2">
            <a:extLst>
              <a:ext uri="{FF2B5EF4-FFF2-40B4-BE49-F238E27FC236}">
                <a16:creationId xmlns:a16="http://schemas.microsoft.com/office/drawing/2014/main" id="{C0B0AE6C-C783-250C-3322-1EF375E4349D}"/>
              </a:ext>
            </a:extLst>
          </p:cNvPr>
          <p:cNvSpPr>
            <a:spLocks noGrp="1"/>
          </p:cNvSpPr>
          <p:nvPr>
            <p:ph idx="1"/>
          </p:nvPr>
        </p:nvSpPr>
        <p:spPr>
          <a:xfrm>
            <a:off x="1024128" y="3854244"/>
            <a:ext cx="9720073" cy="2455115"/>
          </a:xfrm>
        </p:spPr>
        <p:txBody>
          <a:bodyPr>
            <a:normAutofit lnSpcReduction="10000"/>
          </a:bodyPr>
          <a:lstStyle/>
          <a:p>
            <a:endParaRPr lang="en-IN" dirty="0"/>
          </a:p>
          <a:p>
            <a:endParaRPr lang="en-IN" dirty="0"/>
          </a:p>
          <a:p>
            <a:r>
              <a:rPr lang="en-IN" sz="2800" b="1" dirty="0"/>
              <a:t>SUBMITTED BY:                                       SUBMITTED TO:</a:t>
            </a:r>
          </a:p>
          <a:p>
            <a:r>
              <a:rPr lang="en-IN" sz="2800" b="1" dirty="0">
                <a:solidFill>
                  <a:srgbClr val="00B0F0"/>
                </a:solidFill>
              </a:rPr>
              <a:t>SANIYA USMANI                                    SHASHWAT SINGHAL</a:t>
            </a:r>
          </a:p>
          <a:p>
            <a:r>
              <a:rPr lang="en-IN" sz="2800" b="1">
                <a:solidFill>
                  <a:srgbClr val="00B0F0"/>
                </a:solidFill>
              </a:rPr>
              <a:t>UNNATI CHAURASIA</a:t>
            </a:r>
            <a:endParaRPr lang="en-IN" sz="2800" b="1" dirty="0">
              <a:solidFill>
                <a:srgbClr val="00B0F0"/>
              </a:solidFill>
            </a:endParaRPr>
          </a:p>
        </p:txBody>
      </p:sp>
    </p:spTree>
    <p:extLst>
      <p:ext uri="{BB962C8B-B14F-4D97-AF65-F5344CB8AC3E}">
        <p14:creationId xmlns:p14="http://schemas.microsoft.com/office/powerpoint/2010/main" val="29818173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66284-FE64-840B-93C9-C457D8498FCD}"/>
              </a:ext>
            </a:extLst>
          </p:cNvPr>
          <p:cNvSpPr>
            <a:spLocks noGrp="1"/>
          </p:cNvSpPr>
          <p:nvPr>
            <p:ph type="title"/>
          </p:nvPr>
        </p:nvSpPr>
        <p:spPr>
          <a:xfrm>
            <a:off x="1024128" y="585216"/>
            <a:ext cx="9720072" cy="761803"/>
          </a:xfrm>
        </p:spPr>
        <p:txBody>
          <a:bodyPr/>
          <a:lstStyle/>
          <a:p>
            <a:r>
              <a:rPr lang="en-IN" b="1" dirty="0"/>
              <a:t>Why Businesses Stop Growing</a:t>
            </a:r>
            <a:endParaRPr lang="en-IN" dirty="0"/>
          </a:p>
        </p:txBody>
      </p:sp>
      <p:sp>
        <p:nvSpPr>
          <p:cNvPr id="3" name="Content Placeholder 2">
            <a:extLst>
              <a:ext uri="{FF2B5EF4-FFF2-40B4-BE49-F238E27FC236}">
                <a16:creationId xmlns:a16="http://schemas.microsoft.com/office/drawing/2014/main" id="{0EA054E4-354A-C835-E9D8-2DC3F91D0A1D}"/>
              </a:ext>
            </a:extLst>
          </p:cNvPr>
          <p:cNvSpPr>
            <a:spLocks noGrp="1"/>
          </p:cNvSpPr>
          <p:nvPr>
            <p:ph idx="1"/>
          </p:nvPr>
        </p:nvSpPr>
        <p:spPr>
          <a:xfrm>
            <a:off x="671052" y="1543665"/>
            <a:ext cx="4648200" cy="5161934"/>
          </a:xfrm>
        </p:spPr>
        <p:txBody>
          <a:bodyPr>
            <a:normAutofit fontScale="85000" lnSpcReduction="20000"/>
          </a:bodyPr>
          <a:lstStyle/>
          <a:p>
            <a:r>
              <a:rPr lang="en-IN" dirty="0"/>
              <a:t>Business growth does not continue automatically. Many businesses experience a stage where sales, profits, or customer growth begin to slow or stop. This is known as a </a:t>
            </a:r>
            <a:r>
              <a:rPr lang="en-IN" b="1" dirty="0"/>
              <a:t>growth plateau</a:t>
            </a:r>
            <a:r>
              <a:rPr lang="en-IN" dirty="0"/>
              <a:t>. Understanding the reasons behind this slowdown helps businesses identify problems early and take corrective action.</a:t>
            </a:r>
          </a:p>
          <a:p>
            <a:pPr marL="0" indent="0">
              <a:buNone/>
            </a:pPr>
            <a:r>
              <a:rPr lang="en-IN" b="1" dirty="0"/>
              <a:t>Common Reasons Businesses Stop Growing</a:t>
            </a:r>
          </a:p>
          <a:p>
            <a:pPr>
              <a:buFont typeface="Wingdings" panose="05000000000000000000" pitchFamily="2" charset="2"/>
              <a:buChar char="§"/>
            </a:pPr>
            <a:r>
              <a:rPr lang="en-IN" dirty="0"/>
              <a:t>Lack of Innovation</a:t>
            </a:r>
          </a:p>
          <a:p>
            <a:pPr>
              <a:buFont typeface="Wingdings" panose="05000000000000000000" pitchFamily="2" charset="2"/>
              <a:buChar char="§"/>
            </a:pPr>
            <a:r>
              <a:rPr lang="en-IN" dirty="0"/>
              <a:t>Poor Leadership:</a:t>
            </a:r>
          </a:p>
          <a:p>
            <a:pPr>
              <a:buFont typeface="Wingdings" panose="05000000000000000000" pitchFamily="2" charset="2"/>
              <a:buChar char="§"/>
            </a:pPr>
            <a:r>
              <a:rPr lang="en-IN" dirty="0"/>
              <a:t> Weak Financial Management</a:t>
            </a:r>
          </a:p>
          <a:p>
            <a:pPr>
              <a:buFont typeface="Wingdings" panose="05000000000000000000" pitchFamily="2" charset="2"/>
              <a:buChar char="§"/>
            </a:pPr>
            <a:r>
              <a:rPr lang="en-IN" dirty="0"/>
              <a:t>Increasing </a:t>
            </a:r>
            <a:r>
              <a:rPr lang="en-IN"/>
              <a:t>Competition:</a:t>
            </a:r>
            <a:endParaRPr lang="en-IN" dirty="0"/>
          </a:p>
          <a:p>
            <a:pPr>
              <a:buFont typeface="Wingdings" panose="05000000000000000000" pitchFamily="2" charset="2"/>
              <a:buChar char="§"/>
            </a:pPr>
            <a:r>
              <a:rPr lang="en-IN" dirty="0"/>
              <a:t>Poor Customer Service</a:t>
            </a:r>
          </a:p>
          <a:p>
            <a:pPr>
              <a:buFont typeface="Wingdings" panose="05000000000000000000" pitchFamily="2" charset="2"/>
              <a:buChar char="§"/>
            </a:pPr>
            <a:r>
              <a:rPr lang="en-IN" dirty="0"/>
              <a:t>Failure to Adopt Technology </a:t>
            </a:r>
          </a:p>
          <a:p>
            <a:pPr>
              <a:buFont typeface="Wingdings" panose="05000000000000000000" pitchFamily="2" charset="2"/>
              <a:buChar char="§"/>
            </a:pPr>
            <a:r>
              <a:rPr lang="en-IN" dirty="0"/>
              <a:t>Lack of Marketing</a:t>
            </a:r>
          </a:p>
          <a:p>
            <a:pPr>
              <a:buFont typeface="Wingdings" panose="05000000000000000000" pitchFamily="2" charset="2"/>
              <a:buChar char="§"/>
            </a:pPr>
            <a:r>
              <a:rPr lang="en-IN" dirty="0"/>
              <a:t>Employee Problems</a:t>
            </a:r>
          </a:p>
          <a:p>
            <a:endParaRPr lang="en-IN" dirty="0"/>
          </a:p>
        </p:txBody>
      </p:sp>
      <p:sp>
        <p:nvSpPr>
          <p:cNvPr id="4" name="TextBox 3">
            <a:extLst>
              <a:ext uri="{FF2B5EF4-FFF2-40B4-BE49-F238E27FC236}">
                <a16:creationId xmlns:a16="http://schemas.microsoft.com/office/drawing/2014/main" id="{F8225D61-2B69-14E3-5C36-B373163AA8E9}"/>
              </a:ext>
            </a:extLst>
          </p:cNvPr>
          <p:cNvSpPr txBox="1"/>
          <p:nvPr/>
        </p:nvSpPr>
        <p:spPr>
          <a:xfrm>
            <a:off x="6322142" y="2094271"/>
            <a:ext cx="4817806" cy="3631763"/>
          </a:xfrm>
          <a:prstGeom prst="rect">
            <a:avLst/>
          </a:prstGeom>
          <a:noFill/>
        </p:spPr>
        <p:txBody>
          <a:bodyPr wrap="square" rtlCol="0">
            <a:spAutoFit/>
          </a:bodyPr>
          <a:lstStyle/>
          <a:p>
            <a:br>
              <a:rPr lang="en-IN" dirty="0"/>
            </a:br>
            <a:r>
              <a:rPr lang="en-IN" sz="3200" b="1" dirty="0"/>
              <a:t>EXAMPLE: </a:t>
            </a:r>
          </a:p>
          <a:p>
            <a:endParaRPr lang="en-IN" dirty="0"/>
          </a:p>
          <a:p>
            <a:r>
              <a:rPr lang="en-IN" dirty="0"/>
              <a:t>A local clothing retailer continues selling only through physical stores while competitors begin selling online. As customers increasingly shop online, sales decline. By launching an e-commerce website and using digital marketing, the retailer attracts new customers and resumes growth.</a:t>
            </a:r>
          </a:p>
          <a:p>
            <a:endParaRPr lang="en-IN" dirty="0"/>
          </a:p>
          <a:p>
            <a:endParaRPr lang="en-IN" dirty="0"/>
          </a:p>
          <a:p>
            <a:endParaRPr lang="en-IN" dirty="0"/>
          </a:p>
        </p:txBody>
      </p:sp>
    </p:spTree>
    <p:extLst>
      <p:ext uri="{BB962C8B-B14F-4D97-AF65-F5344CB8AC3E}">
        <p14:creationId xmlns:p14="http://schemas.microsoft.com/office/powerpoint/2010/main" val="19903188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394D8-E9BF-A0CB-8790-450FB3E9196F}"/>
              </a:ext>
            </a:extLst>
          </p:cNvPr>
          <p:cNvSpPr>
            <a:spLocks noGrp="1"/>
          </p:cNvSpPr>
          <p:nvPr>
            <p:ph type="title"/>
          </p:nvPr>
        </p:nvSpPr>
        <p:spPr/>
        <p:txBody>
          <a:bodyPr/>
          <a:lstStyle/>
          <a:p>
            <a:r>
              <a:rPr lang="en-IN" b="1" dirty="0"/>
              <a:t>Delegation</a:t>
            </a:r>
            <a:endParaRPr lang="en-IN" dirty="0"/>
          </a:p>
        </p:txBody>
      </p:sp>
      <p:sp>
        <p:nvSpPr>
          <p:cNvPr id="3" name="Content Placeholder 2">
            <a:extLst>
              <a:ext uri="{FF2B5EF4-FFF2-40B4-BE49-F238E27FC236}">
                <a16:creationId xmlns:a16="http://schemas.microsoft.com/office/drawing/2014/main" id="{AAF54162-DFAA-1FC0-CF42-70EAC6391096}"/>
              </a:ext>
            </a:extLst>
          </p:cNvPr>
          <p:cNvSpPr>
            <a:spLocks noGrp="1"/>
          </p:cNvSpPr>
          <p:nvPr>
            <p:ph idx="1"/>
          </p:nvPr>
        </p:nvSpPr>
        <p:spPr>
          <a:xfrm>
            <a:off x="838200" y="1592826"/>
            <a:ext cx="5375787" cy="4807974"/>
          </a:xfrm>
        </p:spPr>
        <p:txBody>
          <a:bodyPr>
            <a:normAutofit fontScale="92500"/>
          </a:bodyPr>
          <a:lstStyle/>
          <a:p>
            <a:endParaRPr lang="en-IN" dirty="0"/>
          </a:p>
          <a:p>
            <a:pPr marL="0" indent="0">
              <a:buNone/>
            </a:pPr>
            <a:r>
              <a:rPr lang="en-IN" dirty="0"/>
              <a:t>Delegation is the process of assigning responsibilities and authority to employees while maintaining overall accountability. As businesses grow, owners cannot perform every task themselves.</a:t>
            </a:r>
          </a:p>
          <a:p>
            <a:pPr marL="0" indent="0">
              <a:buNone/>
            </a:pPr>
            <a:r>
              <a:rPr lang="en-IN" b="1" dirty="0"/>
              <a:t>Importance for Business Growth</a:t>
            </a:r>
          </a:p>
          <a:p>
            <a:pPr>
              <a:buFont typeface="Wingdings" panose="05000000000000000000" pitchFamily="2" charset="2"/>
              <a:buChar char="§"/>
            </a:pPr>
            <a:r>
              <a:rPr lang="en-IN" dirty="0"/>
              <a:t>Saves management time. </a:t>
            </a:r>
          </a:p>
          <a:p>
            <a:pPr>
              <a:buFont typeface="Wingdings" panose="05000000000000000000" pitchFamily="2" charset="2"/>
              <a:buChar char="§"/>
            </a:pPr>
            <a:r>
              <a:rPr lang="en-IN" dirty="0"/>
              <a:t>Allows faster decision-making. </a:t>
            </a:r>
          </a:p>
          <a:p>
            <a:pPr>
              <a:buFont typeface="Wingdings" panose="05000000000000000000" pitchFamily="2" charset="2"/>
              <a:buChar char="§"/>
            </a:pPr>
            <a:r>
              <a:rPr lang="en-IN" dirty="0"/>
              <a:t>Improves employee motivation. </a:t>
            </a:r>
          </a:p>
          <a:p>
            <a:pPr>
              <a:buFont typeface="Wingdings" panose="05000000000000000000" pitchFamily="2" charset="2"/>
              <a:buChar char="§"/>
            </a:pPr>
            <a:r>
              <a:rPr lang="en-IN" dirty="0"/>
              <a:t>Develops future leaders. </a:t>
            </a:r>
          </a:p>
          <a:p>
            <a:pPr>
              <a:buFont typeface="Wingdings" panose="05000000000000000000" pitchFamily="2" charset="2"/>
              <a:buChar char="§"/>
            </a:pPr>
            <a:r>
              <a:rPr lang="en-IN" dirty="0"/>
              <a:t>Enables owners to focus on strategic planning and expansion.</a:t>
            </a:r>
          </a:p>
          <a:p>
            <a:endParaRPr lang="en-IN" dirty="0"/>
          </a:p>
        </p:txBody>
      </p:sp>
      <p:sp>
        <p:nvSpPr>
          <p:cNvPr id="6" name="TextBox 5">
            <a:extLst>
              <a:ext uri="{FF2B5EF4-FFF2-40B4-BE49-F238E27FC236}">
                <a16:creationId xmlns:a16="http://schemas.microsoft.com/office/drawing/2014/main" id="{A8EEACA4-87F5-85A7-FF30-4E839CF299B4}"/>
              </a:ext>
            </a:extLst>
          </p:cNvPr>
          <p:cNvSpPr txBox="1"/>
          <p:nvPr/>
        </p:nvSpPr>
        <p:spPr>
          <a:xfrm>
            <a:off x="6580239" y="1809135"/>
            <a:ext cx="5375787" cy="3570208"/>
          </a:xfrm>
          <a:prstGeom prst="rect">
            <a:avLst/>
          </a:prstGeom>
          <a:noFill/>
        </p:spPr>
        <p:txBody>
          <a:bodyPr wrap="square" rtlCol="0">
            <a:spAutoFit/>
          </a:bodyPr>
          <a:lstStyle/>
          <a:p>
            <a:r>
              <a:rPr lang="en-IN" sz="2800" b="1" dirty="0"/>
              <a:t>                 EXAMPLE:</a:t>
            </a:r>
          </a:p>
          <a:p>
            <a:endParaRPr lang="en-IN" b="1" dirty="0"/>
          </a:p>
          <a:p>
            <a:r>
              <a:rPr lang="en-IN" b="1" dirty="0"/>
              <a:t>Restaurant Industry</a:t>
            </a:r>
          </a:p>
          <a:p>
            <a:r>
              <a:rPr lang="en-IN" dirty="0"/>
              <a:t>A restaurant owner cooks every meal, handles billing, purchases ingredients, and serves customers. As customer demand grows, service becomes slow.</a:t>
            </a:r>
          </a:p>
          <a:p>
            <a:r>
              <a:rPr lang="en-IN" dirty="0"/>
              <a:t>The owner hires:</a:t>
            </a:r>
          </a:p>
          <a:p>
            <a:r>
              <a:rPr lang="en-IN" dirty="0"/>
              <a:t>A head chef </a:t>
            </a:r>
          </a:p>
          <a:p>
            <a:r>
              <a:rPr lang="en-IN" dirty="0"/>
              <a:t>A restaurant manager </a:t>
            </a:r>
          </a:p>
          <a:p>
            <a:r>
              <a:rPr lang="en-IN" dirty="0"/>
              <a:t>A cashier </a:t>
            </a:r>
          </a:p>
          <a:p>
            <a:r>
              <a:rPr lang="en-IN" dirty="0"/>
              <a:t>Now the owner spends time planning a second restaurant instead of cooking every meal.</a:t>
            </a:r>
          </a:p>
        </p:txBody>
      </p:sp>
    </p:spTree>
    <p:extLst>
      <p:ext uri="{BB962C8B-B14F-4D97-AF65-F5344CB8AC3E}">
        <p14:creationId xmlns:p14="http://schemas.microsoft.com/office/powerpoint/2010/main" val="2934383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A599A-BCC6-2918-3839-009B5073B3DA}"/>
              </a:ext>
            </a:extLst>
          </p:cNvPr>
          <p:cNvSpPr>
            <a:spLocks noGrp="1"/>
          </p:cNvSpPr>
          <p:nvPr>
            <p:ph type="title"/>
          </p:nvPr>
        </p:nvSpPr>
        <p:spPr/>
        <p:txBody>
          <a:bodyPr/>
          <a:lstStyle/>
          <a:p>
            <a:r>
              <a:rPr lang="en-IN" b="1" dirty="0"/>
              <a:t>SYSTEMS</a:t>
            </a:r>
          </a:p>
        </p:txBody>
      </p:sp>
      <p:sp>
        <p:nvSpPr>
          <p:cNvPr id="3" name="Content Placeholder 2">
            <a:extLst>
              <a:ext uri="{FF2B5EF4-FFF2-40B4-BE49-F238E27FC236}">
                <a16:creationId xmlns:a16="http://schemas.microsoft.com/office/drawing/2014/main" id="{C8D402BC-E3C4-6270-3772-7DE4FEF20DA1}"/>
              </a:ext>
            </a:extLst>
          </p:cNvPr>
          <p:cNvSpPr>
            <a:spLocks noGrp="1"/>
          </p:cNvSpPr>
          <p:nvPr>
            <p:ph idx="1"/>
          </p:nvPr>
        </p:nvSpPr>
        <p:spPr>
          <a:xfrm>
            <a:off x="838200" y="1825625"/>
            <a:ext cx="5670755" cy="4351338"/>
          </a:xfrm>
        </p:spPr>
        <p:txBody>
          <a:bodyPr>
            <a:normAutofit lnSpcReduction="10000"/>
          </a:bodyPr>
          <a:lstStyle/>
          <a:p>
            <a:r>
              <a:rPr lang="en-IN" dirty="0"/>
              <a:t>Business systems are standardized procedures used to perform daily operations consistently and efficiently.</a:t>
            </a:r>
          </a:p>
          <a:p>
            <a:r>
              <a:rPr lang="en-IN" dirty="0"/>
              <a:t>Examples include:</a:t>
            </a:r>
          </a:p>
          <a:p>
            <a:pPr>
              <a:buFont typeface="Wingdings" panose="05000000000000000000" pitchFamily="2" charset="2"/>
              <a:buChar char="§"/>
            </a:pPr>
            <a:r>
              <a:rPr lang="en-IN" sz="2800" dirty="0"/>
              <a:t>Inventory management </a:t>
            </a:r>
          </a:p>
          <a:p>
            <a:pPr>
              <a:buFont typeface="Wingdings" panose="05000000000000000000" pitchFamily="2" charset="2"/>
              <a:buChar char="§"/>
            </a:pPr>
            <a:r>
              <a:rPr lang="en-IN" sz="2800" dirty="0"/>
              <a:t>Billing systems </a:t>
            </a:r>
          </a:p>
          <a:p>
            <a:pPr>
              <a:buFont typeface="Wingdings" panose="05000000000000000000" pitchFamily="2" charset="2"/>
              <a:buChar char="§"/>
            </a:pPr>
            <a:r>
              <a:rPr lang="en-IN" sz="2800" dirty="0"/>
              <a:t>Payroll systems </a:t>
            </a:r>
          </a:p>
          <a:p>
            <a:pPr>
              <a:buFont typeface="Wingdings" panose="05000000000000000000" pitchFamily="2" charset="2"/>
              <a:buChar char="§"/>
            </a:pPr>
            <a:r>
              <a:rPr lang="en-IN" sz="2800" dirty="0"/>
              <a:t>Customer relationship management (CRM) </a:t>
            </a:r>
          </a:p>
          <a:p>
            <a:pPr>
              <a:buFont typeface="Wingdings" panose="05000000000000000000" pitchFamily="2" charset="2"/>
              <a:buChar char="§"/>
            </a:pPr>
            <a:r>
              <a:rPr lang="en-IN" sz="2800" dirty="0"/>
              <a:t>Quality control systems</a:t>
            </a:r>
          </a:p>
          <a:p>
            <a:endParaRPr lang="en-IN" dirty="0"/>
          </a:p>
        </p:txBody>
      </p:sp>
      <p:sp>
        <p:nvSpPr>
          <p:cNvPr id="4" name="TextBox 3">
            <a:extLst>
              <a:ext uri="{FF2B5EF4-FFF2-40B4-BE49-F238E27FC236}">
                <a16:creationId xmlns:a16="http://schemas.microsoft.com/office/drawing/2014/main" id="{992050ED-A38A-E20B-0658-74B1FAC23755}"/>
              </a:ext>
            </a:extLst>
          </p:cNvPr>
          <p:cNvSpPr txBox="1"/>
          <p:nvPr/>
        </p:nvSpPr>
        <p:spPr>
          <a:xfrm>
            <a:off x="7167716" y="1690687"/>
            <a:ext cx="4640826" cy="3847207"/>
          </a:xfrm>
          <a:prstGeom prst="rect">
            <a:avLst/>
          </a:prstGeom>
          <a:noFill/>
        </p:spPr>
        <p:txBody>
          <a:bodyPr wrap="square" rtlCol="0">
            <a:spAutoFit/>
          </a:bodyPr>
          <a:lstStyle/>
          <a:p>
            <a:r>
              <a:rPr lang="en-IN" sz="2800" b="1" dirty="0"/>
              <a:t>EXAMPLE:</a:t>
            </a:r>
          </a:p>
          <a:p>
            <a:endParaRPr lang="en-IN" dirty="0"/>
          </a:p>
          <a:p>
            <a:r>
              <a:rPr lang="en-IN" dirty="0"/>
              <a:t>Imagine a burger restaurant where every chef prepares burgers differently.</a:t>
            </a:r>
          </a:p>
          <a:p>
            <a:r>
              <a:rPr lang="en-IN" dirty="0"/>
              <a:t>Customers receive:</a:t>
            </a:r>
          </a:p>
          <a:p>
            <a:r>
              <a:rPr lang="en-IN" dirty="0"/>
              <a:t>Different taste </a:t>
            </a:r>
          </a:p>
          <a:p>
            <a:r>
              <a:rPr lang="en-IN" dirty="0"/>
              <a:t>Different sizes </a:t>
            </a:r>
          </a:p>
          <a:p>
            <a:r>
              <a:rPr lang="en-IN" dirty="0"/>
              <a:t>Different waiting times </a:t>
            </a:r>
          </a:p>
          <a:p>
            <a:r>
              <a:rPr lang="en-IN" dirty="0"/>
              <a:t>The restaurant introduces standardized recipes, digital ordering, and automated kitchen displays.</a:t>
            </a:r>
          </a:p>
          <a:p>
            <a:r>
              <a:rPr lang="en-IN" dirty="0"/>
              <a:t>Now every customer receives the same quality burger in less time.</a:t>
            </a:r>
          </a:p>
        </p:txBody>
      </p:sp>
    </p:spTree>
    <p:extLst>
      <p:ext uri="{BB962C8B-B14F-4D97-AF65-F5344CB8AC3E}">
        <p14:creationId xmlns:p14="http://schemas.microsoft.com/office/powerpoint/2010/main" val="1938411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CA115-B624-2A67-467A-0F6579F84DBD}"/>
              </a:ext>
            </a:extLst>
          </p:cNvPr>
          <p:cNvSpPr>
            <a:spLocks noGrp="1"/>
          </p:cNvSpPr>
          <p:nvPr>
            <p:ph type="title"/>
          </p:nvPr>
        </p:nvSpPr>
        <p:spPr/>
        <p:txBody>
          <a:bodyPr>
            <a:normAutofit/>
          </a:bodyPr>
          <a:lstStyle/>
          <a:p>
            <a:r>
              <a:rPr lang="en-IN" b="1" dirty="0"/>
              <a:t>Hiring</a:t>
            </a:r>
            <a:endParaRPr lang="en-IN" dirty="0"/>
          </a:p>
        </p:txBody>
      </p:sp>
      <p:sp>
        <p:nvSpPr>
          <p:cNvPr id="3" name="Content Placeholder 2">
            <a:extLst>
              <a:ext uri="{FF2B5EF4-FFF2-40B4-BE49-F238E27FC236}">
                <a16:creationId xmlns:a16="http://schemas.microsoft.com/office/drawing/2014/main" id="{82EA0FFE-18BB-A972-DE8B-B8DF81FA0F76}"/>
              </a:ext>
            </a:extLst>
          </p:cNvPr>
          <p:cNvSpPr>
            <a:spLocks noGrp="1"/>
          </p:cNvSpPr>
          <p:nvPr>
            <p:ph idx="1"/>
          </p:nvPr>
        </p:nvSpPr>
        <p:spPr>
          <a:xfrm>
            <a:off x="255640" y="1825625"/>
            <a:ext cx="6499122" cy="4351338"/>
          </a:xfrm>
        </p:spPr>
        <p:txBody>
          <a:bodyPr>
            <a:normAutofit/>
          </a:bodyPr>
          <a:lstStyle/>
          <a:p>
            <a:pPr marL="457200" lvl="1" indent="0">
              <a:buNone/>
            </a:pPr>
            <a:r>
              <a:rPr lang="en-IN" dirty="0"/>
              <a:t>Hiring means selecting qualified employees who possess the skills and knowledge required to help the business achieve its goals.</a:t>
            </a:r>
          </a:p>
          <a:p>
            <a:r>
              <a:rPr lang="en-IN" b="1" dirty="0"/>
              <a:t>Why Hiring Supports Growth</a:t>
            </a:r>
          </a:p>
          <a:p>
            <a:pPr>
              <a:buFont typeface="Wingdings" panose="05000000000000000000" pitchFamily="2" charset="2"/>
              <a:buChar char="§"/>
            </a:pPr>
            <a:r>
              <a:rPr lang="en-IN" dirty="0"/>
              <a:t>Increases workforce capacity </a:t>
            </a:r>
          </a:p>
          <a:p>
            <a:pPr>
              <a:buFont typeface="Wingdings" panose="05000000000000000000" pitchFamily="2" charset="2"/>
              <a:buChar char="§"/>
            </a:pPr>
            <a:r>
              <a:rPr lang="en-IN" dirty="0"/>
              <a:t>Improves service quality </a:t>
            </a:r>
          </a:p>
          <a:p>
            <a:pPr>
              <a:buFont typeface="Wingdings" panose="05000000000000000000" pitchFamily="2" charset="2"/>
              <a:buChar char="§"/>
            </a:pPr>
            <a:r>
              <a:rPr lang="en-IN" dirty="0"/>
              <a:t>Introduces new ideas and expertise </a:t>
            </a:r>
          </a:p>
          <a:p>
            <a:pPr>
              <a:buFont typeface="Wingdings" panose="05000000000000000000" pitchFamily="2" charset="2"/>
              <a:buChar char="§"/>
            </a:pPr>
            <a:r>
              <a:rPr lang="en-IN" dirty="0"/>
              <a:t>Supports innovation </a:t>
            </a:r>
          </a:p>
          <a:p>
            <a:pPr>
              <a:buFont typeface="Wingdings" panose="05000000000000000000" pitchFamily="2" charset="2"/>
              <a:buChar char="§"/>
            </a:pPr>
            <a:r>
              <a:rPr lang="en-IN" dirty="0"/>
              <a:t>Helps businesses enter new markets</a:t>
            </a:r>
          </a:p>
          <a:p>
            <a:endParaRPr lang="en-IN" dirty="0"/>
          </a:p>
        </p:txBody>
      </p:sp>
      <p:sp>
        <p:nvSpPr>
          <p:cNvPr id="4" name="TextBox 3">
            <a:extLst>
              <a:ext uri="{FF2B5EF4-FFF2-40B4-BE49-F238E27FC236}">
                <a16:creationId xmlns:a16="http://schemas.microsoft.com/office/drawing/2014/main" id="{6AEC5377-E218-E382-B6EB-E21C3671A3E0}"/>
              </a:ext>
            </a:extLst>
          </p:cNvPr>
          <p:cNvSpPr txBox="1"/>
          <p:nvPr/>
        </p:nvSpPr>
        <p:spPr>
          <a:xfrm>
            <a:off x="6990736" y="1553496"/>
            <a:ext cx="4542504" cy="4955203"/>
          </a:xfrm>
          <a:prstGeom prst="rect">
            <a:avLst/>
          </a:prstGeom>
          <a:noFill/>
        </p:spPr>
        <p:txBody>
          <a:bodyPr wrap="square" rtlCol="0">
            <a:spAutoFit/>
          </a:bodyPr>
          <a:lstStyle/>
          <a:p>
            <a:endParaRPr lang="en-IN" dirty="0"/>
          </a:p>
          <a:p>
            <a:r>
              <a:rPr lang="en-IN" sz="2800" b="1" dirty="0"/>
              <a:t>EXAMPLE:</a:t>
            </a:r>
          </a:p>
          <a:p>
            <a:endParaRPr lang="en-IN" dirty="0"/>
          </a:p>
          <a:p>
            <a:r>
              <a:rPr lang="en-IN" dirty="0"/>
              <a:t>A software startup receives thousands of new users.</a:t>
            </a:r>
          </a:p>
          <a:p>
            <a:r>
              <a:rPr lang="en-IN" dirty="0"/>
              <a:t>The founder cannot:</a:t>
            </a:r>
          </a:p>
          <a:p>
            <a:r>
              <a:rPr lang="en-IN" dirty="0"/>
              <a:t>Write code </a:t>
            </a:r>
          </a:p>
          <a:p>
            <a:r>
              <a:rPr lang="en-IN" dirty="0"/>
              <a:t>Answer customer emails </a:t>
            </a:r>
          </a:p>
          <a:p>
            <a:r>
              <a:rPr lang="en-IN" dirty="0"/>
              <a:t>Fix bugs </a:t>
            </a:r>
          </a:p>
          <a:p>
            <a:r>
              <a:rPr lang="en-IN" dirty="0"/>
              <a:t>Design new features </a:t>
            </a:r>
          </a:p>
          <a:p>
            <a:r>
              <a:rPr lang="en-IN" dirty="0"/>
              <a:t>The company hires developers, designers, and customer support specialists.</a:t>
            </a:r>
          </a:p>
          <a:p>
            <a:endParaRPr lang="en-IN" dirty="0"/>
          </a:p>
          <a:p>
            <a:endParaRPr lang="en-IN" dirty="0"/>
          </a:p>
          <a:p>
            <a:endParaRPr lang="en-IN" dirty="0"/>
          </a:p>
          <a:p>
            <a:endParaRPr lang="en-IN" dirty="0"/>
          </a:p>
          <a:p>
            <a:endParaRPr lang="en-IN" dirty="0"/>
          </a:p>
        </p:txBody>
      </p:sp>
    </p:spTree>
    <p:extLst>
      <p:ext uri="{BB962C8B-B14F-4D97-AF65-F5344CB8AC3E}">
        <p14:creationId xmlns:p14="http://schemas.microsoft.com/office/powerpoint/2010/main" val="42169963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67E65-F9E1-A791-237E-546987919F5D}"/>
              </a:ext>
            </a:extLst>
          </p:cNvPr>
          <p:cNvSpPr>
            <a:spLocks noGrp="1"/>
          </p:cNvSpPr>
          <p:nvPr>
            <p:ph type="title"/>
          </p:nvPr>
        </p:nvSpPr>
        <p:spPr/>
        <p:txBody>
          <a:bodyPr/>
          <a:lstStyle/>
          <a:p>
            <a:r>
              <a:rPr lang="en-IN" b="1" dirty="0"/>
              <a:t>Cash Flow</a:t>
            </a:r>
            <a:endParaRPr lang="en-IN" dirty="0"/>
          </a:p>
        </p:txBody>
      </p:sp>
      <p:sp>
        <p:nvSpPr>
          <p:cNvPr id="3" name="Content Placeholder 2">
            <a:extLst>
              <a:ext uri="{FF2B5EF4-FFF2-40B4-BE49-F238E27FC236}">
                <a16:creationId xmlns:a16="http://schemas.microsoft.com/office/drawing/2014/main" id="{8B095996-60D0-7C22-9B4D-982EEB00A4C8}"/>
              </a:ext>
            </a:extLst>
          </p:cNvPr>
          <p:cNvSpPr>
            <a:spLocks noGrp="1"/>
          </p:cNvSpPr>
          <p:nvPr>
            <p:ph idx="1"/>
          </p:nvPr>
        </p:nvSpPr>
        <p:spPr>
          <a:xfrm>
            <a:off x="226142" y="1825624"/>
            <a:ext cx="6676103" cy="4585007"/>
          </a:xfrm>
        </p:spPr>
        <p:txBody>
          <a:bodyPr>
            <a:normAutofit fontScale="77500" lnSpcReduction="20000"/>
          </a:bodyPr>
          <a:lstStyle/>
          <a:p>
            <a:r>
              <a:rPr lang="en-IN" dirty="0"/>
              <a:t>Cash flow refers to the movement of money into and out of a business.</a:t>
            </a:r>
          </a:p>
          <a:p>
            <a:pPr>
              <a:buFont typeface="Wingdings" panose="05000000000000000000" pitchFamily="2" charset="2"/>
              <a:buChar char="q"/>
            </a:pPr>
            <a:r>
              <a:rPr lang="en-IN" b="1" dirty="0"/>
              <a:t>Cash inflow:</a:t>
            </a:r>
            <a:r>
              <a:rPr lang="en-IN" dirty="0"/>
              <a:t> Money received from customers, loans, or investments. </a:t>
            </a:r>
          </a:p>
          <a:p>
            <a:pPr>
              <a:buFont typeface="Wingdings" panose="05000000000000000000" pitchFamily="2" charset="2"/>
              <a:buChar char="q"/>
            </a:pPr>
            <a:r>
              <a:rPr lang="en-IN" b="1" dirty="0"/>
              <a:t>Cash outflow:</a:t>
            </a:r>
            <a:r>
              <a:rPr lang="en-IN" dirty="0"/>
              <a:t> Money spent on salaries, rent, inventory, taxes, utilities, and other expenses. </a:t>
            </a:r>
          </a:p>
          <a:p>
            <a:r>
              <a:rPr lang="en-IN" b="1" dirty="0"/>
              <a:t>Why Cash Flow Is Important</a:t>
            </a:r>
          </a:p>
          <a:p>
            <a:pPr>
              <a:buFont typeface="Wingdings" panose="05000000000000000000" pitchFamily="2" charset="2"/>
              <a:buChar char="§"/>
            </a:pPr>
            <a:r>
              <a:rPr lang="en-IN" dirty="0"/>
              <a:t>Even profitable businesses can fail if they run out of cash.</a:t>
            </a:r>
          </a:p>
          <a:p>
            <a:pPr>
              <a:buFont typeface="Wingdings" panose="05000000000000000000" pitchFamily="2" charset="2"/>
              <a:buChar char="§"/>
            </a:pPr>
            <a:r>
              <a:rPr lang="en-IN" dirty="0"/>
              <a:t>Healthy cash flow allows businesses to:</a:t>
            </a:r>
          </a:p>
          <a:p>
            <a:pPr>
              <a:buFont typeface="Wingdings" panose="05000000000000000000" pitchFamily="2" charset="2"/>
              <a:buChar char="§"/>
            </a:pPr>
            <a:r>
              <a:rPr lang="en-IN" dirty="0"/>
              <a:t>Pay employees </a:t>
            </a:r>
          </a:p>
          <a:p>
            <a:pPr>
              <a:buFont typeface="Wingdings" panose="05000000000000000000" pitchFamily="2" charset="2"/>
              <a:buChar char="§"/>
            </a:pPr>
            <a:r>
              <a:rPr lang="en-IN" dirty="0"/>
              <a:t>Purchase inventory </a:t>
            </a:r>
          </a:p>
          <a:p>
            <a:pPr>
              <a:buFont typeface="Wingdings" panose="05000000000000000000" pitchFamily="2" charset="2"/>
              <a:buChar char="§"/>
            </a:pPr>
            <a:r>
              <a:rPr lang="en-IN" dirty="0"/>
              <a:t>Invest in new equipment </a:t>
            </a:r>
          </a:p>
          <a:p>
            <a:pPr>
              <a:buFont typeface="Wingdings" panose="05000000000000000000" pitchFamily="2" charset="2"/>
              <a:buChar char="§"/>
            </a:pPr>
            <a:r>
              <a:rPr lang="en-IN" dirty="0"/>
              <a:t>Expand operations </a:t>
            </a:r>
          </a:p>
          <a:p>
            <a:pPr>
              <a:buFont typeface="Wingdings" panose="05000000000000000000" pitchFamily="2" charset="2"/>
              <a:buChar char="§"/>
            </a:pPr>
            <a:r>
              <a:rPr lang="en-IN" dirty="0"/>
              <a:t>Handle emergencies</a:t>
            </a:r>
          </a:p>
          <a:p>
            <a:endParaRPr lang="en-IN" dirty="0"/>
          </a:p>
        </p:txBody>
      </p:sp>
      <p:sp>
        <p:nvSpPr>
          <p:cNvPr id="4" name="TextBox 3">
            <a:extLst>
              <a:ext uri="{FF2B5EF4-FFF2-40B4-BE49-F238E27FC236}">
                <a16:creationId xmlns:a16="http://schemas.microsoft.com/office/drawing/2014/main" id="{F0FCF7A6-0357-9732-2D72-D9A36DF50BF3}"/>
              </a:ext>
            </a:extLst>
          </p:cNvPr>
          <p:cNvSpPr txBox="1"/>
          <p:nvPr/>
        </p:nvSpPr>
        <p:spPr>
          <a:xfrm>
            <a:off x="7325030" y="1885011"/>
            <a:ext cx="4532671" cy="3570208"/>
          </a:xfrm>
          <a:prstGeom prst="rect">
            <a:avLst/>
          </a:prstGeom>
          <a:noFill/>
        </p:spPr>
        <p:txBody>
          <a:bodyPr wrap="square" rtlCol="0">
            <a:spAutoFit/>
          </a:bodyPr>
          <a:lstStyle/>
          <a:p>
            <a:r>
              <a:rPr lang="en-IN" sz="2800" b="1" dirty="0"/>
              <a:t>EXAMPLE:</a:t>
            </a:r>
          </a:p>
          <a:p>
            <a:endParaRPr lang="en-IN" dirty="0"/>
          </a:p>
          <a:p>
            <a:r>
              <a:rPr lang="en-IN" dirty="0"/>
              <a:t>A construction company wins a large contract worth ₹10 crore.</a:t>
            </a:r>
          </a:p>
          <a:p>
            <a:r>
              <a:rPr lang="en-IN" dirty="0"/>
              <a:t>However, payment will be received after six months.</a:t>
            </a:r>
          </a:p>
          <a:p>
            <a:r>
              <a:rPr lang="en-IN" dirty="0"/>
              <a:t>Until then, the company must pay:</a:t>
            </a:r>
          </a:p>
          <a:p>
            <a:r>
              <a:rPr lang="en-IN" dirty="0"/>
              <a:t>Workers </a:t>
            </a:r>
          </a:p>
          <a:p>
            <a:r>
              <a:rPr lang="en-IN" dirty="0"/>
              <a:t>Suppliers </a:t>
            </a:r>
          </a:p>
          <a:p>
            <a:r>
              <a:rPr lang="en-IN" dirty="0"/>
              <a:t>Equipment rentals </a:t>
            </a:r>
          </a:p>
          <a:p>
            <a:r>
              <a:rPr lang="en-IN" dirty="0"/>
              <a:t>Without proper cash flow management, the project could stop despite being profitable.</a:t>
            </a:r>
          </a:p>
        </p:txBody>
      </p:sp>
    </p:spTree>
    <p:extLst>
      <p:ext uri="{BB962C8B-B14F-4D97-AF65-F5344CB8AC3E}">
        <p14:creationId xmlns:p14="http://schemas.microsoft.com/office/powerpoint/2010/main" val="29687391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C1D1E-25FE-B756-4903-87220265F34B}"/>
              </a:ext>
            </a:extLst>
          </p:cNvPr>
          <p:cNvSpPr>
            <a:spLocks noGrp="1"/>
          </p:cNvSpPr>
          <p:nvPr>
            <p:ph type="title"/>
          </p:nvPr>
        </p:nvSpPr>
        <p:spPr/>
        <p:txBody>
          <a:bodyPr/>
          <a:lstStyle/>
          <a:p>
            <a:r>
              <a:rPr lang="en-IN" b="1" dirty="0"/>
              <a:t>Branding</a:t>
            </a:r>
            <a:endParaRPr lang="en-IN" dirty="0"/>
          </a:p>
        </p:txBody>
      </p:sp>
      <p:sp>
        <p:nvSpPr>
          <p:cNvPr id="3" name="Content Placeholder 2">
            <a:extLst>
              <a:ext uri="{FF2B5EF4-FFF2-40B4-BE49-F238E27FC236}">
                <a16:creationId xmlns:a16="http://schemas.microsoft.com/office/drawing/2014/main" id="{E372EAC8-BF9D-6CCC-BDE2-3FA8655E07C7}"/>
              </a:ext>
            </a:extLst>
          </p:cNvPr>
          <p:cNvSpPr>
            <a:spLocks noGrp="1"/>
          </p:cNvSpPr>
          <p:nvPr>
            <p:ph idx="1"/>
          </p:nvPr>
        </p:nvSpPr>
        <p:spPr>
          <a:xfrm>
            <a:off x="838200" y="1825625"/>
            <a:ext cx="5169310" cy="4351338"/>
          </a:xfrm>
        </p:spPr>
        <p:txBody>
          <a:bodyPr>
            <a:normAutofit fontScale="92500" lnSpcReduction="20000"/>
          </a:bodyPr>
          <a:lstStyle/>
          <a:p>
            <a:r>
              <a:rPr lang="en-IN" dirty="0"/>
              <a:t>Branding is the process of creating a unique identity for a business through its name, logo, design, reputation, and customer experience.</a:t>
            </a:r>
          </a:p>
          <a:p>
            <a:r>
              <a:rPr lang="en-IN" dirty="0"/>
              <a:t>A strong brand helps customers recognize and remember the company.</a:t>
            </a:r>
          </a:p>
          <a:p>
            <a:r>
              <a:rPr lang="en-IN" b="1" dirty="0"/>
              <a:t>Elements of Branding</a:t>
            </a:r>
          </a:p>
          <a:p>
            <a:pPr>
              <a:buFont typeface="Wingdings" panose="05000000000000000000" pitchFamily="2" charset="2"/>
              <a:buChar char="§"/>
            </a:pPr>
            <a:r>
              <a:rPr lang="en-IN" dirty="0"/>
              <a:t>Business name </a:t>
            </a:r>
          </a:p>
          <a:p>
            <a:pPr>
              <a:buFont typeface="Wingdings" panose="05000000000000000000" pitchFamily="2" charset="2"/>
              <a:buChar char="§"/>
            </a:pPr>
            <a:r>
              <a:rPr lang="en-IN" dirty="0"/>
              <a:t>Logo </a:t>
            </a:r>
          </a:p>
          <a:p>
            <a:pPr>
              <a:buFont typeface="Wingdings" panose="05000000000000000000" pitchFamily="2" charset="2"/>
              <a:buChar char="§"/>
            </a:pPr>
            <a:r>
              <a:rPr lang="en-IN" dirty="0"/>
              <a:t>Slogan </a:t>
            </a:r>
          </a:p>
          <a:p>
            <a:pPr>
              <a:buFont typeface="Wingdings" panose="05000000000000000000" pitchFamily="2" charset="2"/>
              <a:buChar char="§"/>
            </a:pPr>
            <a:r>
              <a:rPr lang="en-IN" dirty="0"/>
              <a:t>Packaging </a:t>
            </a:r>
          </a:p>
          <a:p>
            <a:pPr>
              <a:buFont typeface="Wingdings" panose="05000000000000000000" pitchFamily="2" charset="2"/>
              <a:buChar char="§"/>
            </a:pPr>
            <a:r>
              <a:rPr lang="en-IN" dirty="0"/>
              <a:t>Customer experience </a:t>
            </a:r>
          </a:p>
          <a:p>
            <a:pPr>
              <a:buFont typeface="Wingdings" panose="05000000000000000000" pitchFamily="2" charset="2"/>
              <a:buChar char="§"/>
            </a:pPr>
            <a:r>
              <a:rPr lang="en-IN" dirty="0"/>
              <a:t>Company values</a:t>
            </a:r>
          </a:p>
          <a:p>
            <a:endParaRPr lang="en-IN" dirty="0"/>
          </a:p>
        </p:txBody>
      </p:sp>
      <p:sp>
        <p:nvSpPr>
          <p:cNvPr id="4" name="TextBox 3">
            <a:extLst>
              <a:ext uri="{FF2B5EF4-FFF2-40B4-BE49-F238E27FC236}">
                <a16:creationId xmlns:a16="http://schemas.microsoft.com/office/drawing/2014/main" id="{FB8B6F45-4FBB-3BA2-98A0-4AA57AE61F3F}"/>
              </a:ext>
            </a:extLst>
          </p:cNvPr>
          <p:cNvSpPr txBox="1"/>
          <p:nvPr/>
        </p:nvSpPr>
        <p:spPr>
          <a:xfrm>
            <a:off x="6517214" y="1661192"/>
            <a:ext cx="4650658" cy="5232202"/>
          </a:xfrm>
          <a:prstGeom prst="rect">
            <a:avLst/>
          </a:prstGeom>
          <a:noFill/>
        </p:spPr>
        <p:txBody>
          <a:bodyPr wrap="square" rtlCol="0">
            <a:spAutoFit/>
          </a:bodyPr>
          <a:lstStyle/>
          <a:p>
            <a:r>
              <a:rPr lang="en-IN" sz="2800" b="1" dirty="0"/>
              <a:t>EXAMPLE:</a:t>
            </a:r>
          </a:p>
          <a:p>
            <a:endParaRPr lang="en-IN" dirty="0"/>
          </a:p>
          <a:p>
            <a:r>
              <a:rPr lang="en-IN" dirty="0"/>
              <a:t>Two coffee shops sell coffee at the same price.</a:t>
            </a:r>
          </a:p>
          <a:p>
            <a:r>
              <a:rPr lang="en-IN" dirty="0"/>
              <a:t>One offers:</a:t>
            </a:r>
          </a:p>
          <a:p>
            <a:r>
              <a:rPr lang="en-IN" dirty="0"/>
              <a:t>Attractive interiors </a:t>
            </a:r>
          </a:p>
          <a:p>
            <a:r>
              <a:rPr lang="en-IN" dirty="0"/>
              <a:t>Friendly staff </a:t>
            </a:r>
          </a:p>
          <a:p>
            <a:r>
              <a:rPr lang="en-IN" dirty="0"/>
              <a:t>Beautiful packaging </a:t>
            </a:r>
          </a:p>
          <a:p>
            <a:r>
              <a:rPr lang="en-IN" dirty="0"/>
              <a:t>Consistent quality </a:t>
            </a:r>
          </a:p>
          <a:p>
            <a:r>
              <a:rPr lang="en-IN" dirty="0"/>
              <a:t>Customers proudly post photos on social media and recommend it to friends.</a:t>
            </a:r>
          </a:p>
          <a:p>
            <a:r>
              <a:rPr lang="en-IN" dirty="0"/>
              <a:t>Soon, the shop becomes the preferred choice.</a:t>
            </a:r>
          </a:p>
          <a:p>
            <a:endParaRPr lang="en-IN" dirty="0"/>
          </a:p>
          <a:p>
            <a:endParaRPr lang="en-IN" dirty="0"/>
          </a:p>
          <a:p>
            <a:endParaRPr lang="en-IN" dirty="0"/>
          </a:p>
          <a:p>
            <a:endParaRPr lang="en-IN" dirty="0"/>
          </a:p>
          <a:p>
            <a:endParaRPr lang="en-IN" dirty="0"/>
          </a:p>
          <a:p>
            <a:endParaRPr lang="en-IN" dirty="0"/>
          </a:p>
          <a:p>
            <a:endParaRPr lang="en-IN" dirty="0"/>
          </a:p>
        </p:txBody>
      </p:sp>
    </p:spTree>
    <p:extLst>
      <p:ext uri="{BB962C8B-B14F-4D97-AF65-F5344CB8AC3E}">
        <p14:creationId xmlns:p14="http://schemas.microsoft.com/office/powerpoint/2010/main" val="13206533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082BE-FDDF-C4B8-1BFE-BC562F1F29A0}"/>
              </a:ext>
            </a:extLst>
          </p:cNvPr>
          <p:cNvSpPr>
            <a:spLocks noGrp="1"/>
          </p:cNvSpPr>
          <p:nvPr>
            <p:ph type="title"/>
          </p:nvPr>
        </p:nvSpPr>
        <p:spPr/>
        <p:txBody>
          <a:bodyPr/>
          <a:lstStyle/>
          <a:p>
            <a:r>
              <a:rPr lang="en-IN" b="1" dirty="0"/>
              <a:t>Customer Trust</a:t>
            </a:r>
            <a:endParaRPr lang="en-IN" dirty="0"/>
          </a:p>
        </p:txBody>
      </p:sp>
      <p:sp>
        <p:nvSpPr>
          <p:cNvPr id="3" name="Content Placeholder 2">
            <a:extLst>
              <a:ext uri="{FF2B5EF4-FFF2-40B4-BE49-F238E27FC236}">
                <a16:creationId xmlns:a16="http://schemas.microsoft.com/office/drawing/2014/main" id="{43FBAD5A-0014-975A-997A-5EC20D853CEB}"/>
              </a:ext>
            </a:extLst>
          </p:cNvPr>
          <p:cNvSpPr>
            <a:spLocks noGrp="1"/>
          </p:cNvSpPr>
          <p:nvPr>
            <p:ph idx="1"/>
          </p:nvPr>
        </p:nvSpPr>
        <p:spPr>
          <a:xfrm>
            <a:off x="838201" y="1904283"/>
            <a:ext cx="6083710" cy="4351338"/>
          </a:xfrm>
        </p:spPr>
        <p:txBody>
          <a:bodyPr>
            <a:normAutofit lnSpcReduction="10000"/>
          </a:bodyPr>
          <a:lstStyle/>
          <a:p>
            <a:r>
              <a:rPr lang="en-IN" dirty="0"/>
              <a:t>Customer trust is the confidence customers have that a business will consistently deliver quality products and services while acting honestly and ethically.</a:t>
            </a:r>
          </a:p>
          <a:p>
            <a:r>
              <a:rPr lang="en-IN" b="1" dirty="0"/>
              <a:t>Ways to Build Customer Trust</a:t>
            </a:r>
          </a:p>
          <a:p>
            <a:pPr>
              <a:buFont typeface="Wingdings" panose="05000000000000000000" pitchFamily="2" charset="2"/>
              <a:buChar char="§"/>
            </a:pPr>
            <a:r>
              <a:rPr lang="en-IN" dirty="0"/>
              <a:t>Deliver consistent product quality. </a:t>
            </a:r>
          </a:p>
          <a:p>
            <a:pPr>
              <a:buFont typeface="Wingdings" panose="05000000000000000000" pitchFamily="2" charset="2"/>
              <a:buChar char="§"/>
            </a:pPr>
            <a:r>
              <a:rPr lang="en-IN" dirty="0"/>
              <a:t>Provide excellent customer service. </a:t>
            </a:r>
          </a:p>
          <a:p>
            <a:pPr>
              <a:buFont typeface="Wingdings" panose="05000000000000000000" pitchFamily="2" charset="2"/>
              <a:buChar char="§"/>
            </a:pPr>
            <a:r>
              <a:rPr lang="en-IN" dirty="0"/>
              <a:t>Be transparent about pricing. </a:t>
            </a:r>
          </a:p>
          <a:p>
            <a:pPr>
              <a:buFont typeface="Wingdings" panose="05000000000000000000" pitchFamily="2" charset="2"/>
              <a:buChar char="§"/>
            </a:pPr>
            <a:r>
              <a:rPr lang="en-IN" dirty="0"/>
              <a:t>Honor warranties and guarantees. </a:t>
            </a:r>
          </a:p>
          <a:p>
            <a:pPr>
              <a:buFont typeface="Wingdings" panose="05000000000000000000" pitchFamily="2" charset="2"/>
              <a:buChar char="§"/>
            </a:pPr>
            <a:r>
              <a:rPr lang="en-IN" dirty="0"/>
              <a:t>Protect customer information. </a:t>
            </a:r>
          </a:p>
          <a:p>
            <a:pPr>
              <a:buFont typeface="Wingdings" panose="05000000000000000000" pitchFamily="2" charset="2"/>
              <a:buChar char="§"/>
            </a:pPr>
            <a:r>
              <a:rPr lang="en-IN" dirty="0"/>
              <a:t>Respond quickly to complaints.</a:t>
            </a:r>
          </a:p>
          <a:p>
            <a:endParaRPr lang="en-IN" dirty="0"/>
          </a:p>
        </p:txBody>
      </p:sp>
      <p:sp>
        <p:nvSpPr>
          <p:cNvPr id="4" name="TextBox 3">
            <a:extLst>
              <a:ext uri="{FF2B5EF4-FFF2-40B4-BE49-F238E27FC236}">
                <a16:creationId xmlns:a16="http://schemas.microsoft.com/office/drawing/2014/main" id="{0B020A13-2D42-72D1-FF2B-379F9704E7E0}"/>
              </a:ext>
            </a:extLst>
          </p:cNvPr>
          <p:cNvSpPr txBox="1"/>
          <p:nvPr/>
        </p:nvSpPr>
        <p:spPr>
          <a:xfrm>
            <a:off x="7305368" y="1976284"/>
            <a:ext cx="4286864" cy="4247317"/>
          </a:xfrm>
          <a:prstGeom prst="rect">
            <a:avLst/>
          </a:prstGeom>
          <a:noFill/>
        </p:spPr>
        <p:txBody>
          <a:bodyPr wrap="square" rtlCol="0">
            <a:spAutoFit/>
          </a:bodyPr>
          <a:lstStyle/>
          <a:p>
            <a:r>
              <a:rPr lang="en-IN" b="1" dirty="0"/>
              <a:t>EXAMPLE:</a:t>
            </a:r>
          </a:p>
          <a:p>
            <a:endParaRPr lang="en-IN" dirty="0"/>
          </a:p>
          <a:p>
            <a:r>
              <a:rPr lang="en-IN" dirty="0"/>
              <a:t>An online shopping company delivers products exactly as advertised and offers easy returns.</a:t>
            </a:r>
          </a:p>
          <a:p>
            <a:r>
              <a:rPr lang="en-IN" dirty="0"/>
              <a:t>Customers begin recommending the website to family and friends.</a:t>
            </a:r>
          </a:p>
          <a:p>
            <a:r>
              <a:rPr lang="en-IN" dirty="0"/>
              <a:t>Sales grow rapidly without increasing advertising costs.</a:t>
            </a:r>
          </a:p>
          <a:p>
            <a:endParaRPr lang="en-IN" dirty="0"/>
          </a:p>
          <a:p>
            <a:endParaRPr lang="en-IN" dirty="0"/>
          </a:p>
          <a:p>
            <a:endParaRPr lang="en-IN" dirty="0"/>
          </a:p>
          <a:p>
            <a:endParaRPr lang="en-IN" dirty="0"/>
          </a:p>
          <a:p>
            <a:endParaRPr lang="en-IN" dirty="0"/>
          </a:p>
          <a:p>
            <a:endParaRPr lang="en-IN" dirty="0"/>
          </a:p>
        </p:txBody>
      </p:sp>
    </p:spTree>
    <p:extLst>
      <p:ext uri="{BB962C8B-B14F-4D97-AF65-F5344CB8AC3E}">
        <p14:creationId xmlns:p14="http://schemas.microsoft.com/office/powerpoint/2010/main" val="1335234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BB333-0C14-91B0-04B9-1FF5B837D8EC}"/>
              </a:ext>
            </a:extLst>
          </p:cNvPr>
          <p:cNvSpPr>
            <a:spLocks noGrp="1"/>
          </p:cNvSpPr>
          <p:nvPr>
            <p:ph type="title"/>
          </p:nvPr>
        </p:nvSpPr>
        <p:spPr/>
        <p:txBody>
          <a:bodyPr/>
          <a:lstStyle/>
          <a:p>
            <a:r>
              <a:rPr lang="en-IN" b="1" dirty="0"/>
              <a:t>Pricing</a:t>
            </a:r>
            <a:endParaRPr lang="en-IN" dirty="0"/>
          </a:p>
        </p:txBody>
      </p:sp>
      <p:sp>
        <p:nvSpPr>
          <p:cNvPr id="3" name="Content Placeholder 2">
            <a:extLst>
              <a:ext uri="{FF2B5EF4-FFF2-40B4-BE49-F238E27FC236}">
                <a16:creationId xmlns:a16="http://schemas.microsoft.com/office/drawing/2014/main" id="{451D2D3D-33BE-AC2B-1431-DF41F4E1CDE5}"/>
              </a:ext>
            </a:extLst>
          </p:cNvPr>
          <p:cNvSpPr>
            <a:spLocks noGrp="1"/>
          </p:cNvSpPr>
          <p:nvPr>
            <p:ph idx="1"/>
          </p:nvPr>
        </p:nvSpPr>
        <p:spPr>
          <a:xfrm>
            <a:off x="838201" y="1825625"/>
            <a:ext cx="6250858" cy="4351338"/>
          </a:xfrm>
        </p:spPr>
        <p:txBody>
          <a:bodyPr>
            <a:normAutofit/>
          </a:bodyPr>
          <a:lstStyle/>
          <a:p>
            <a:r>
              <a:rPr lang="en-IN" dirty="0"/>
              <a:t>Pricing is the process of determining how much customers will pay for a product or service.</a:t>
            </a:r>
          </a:p>
          <a:p>
            <a:r>
              <a:rPr lang="en-IN" dirty="0"/>
              <a:t>Pricing directly affects:</a:t>
            </a:r>
          </a:p>
          <a:p>
            <a:pPr>
              <a:buFont typeface="Wingdings" panose="05000000000000000000" pitchFamily="2" charset="2"/>
              <a:buChar char="§"/>
            </a:pPr>
            <a:r>
              <a:rPr lang="en-IN" dirty="0"/>
              <a:t>Sales volume </a:t>
            </a:r>
          </a:p>
          <a:p>
            <a:pPr>
              <a:buFont typeface="Wingdings" panose="05000000000000000000" pitchFamily="2" charset="2"/>
              <a:buChar char="§"/>
            </a:pPr>
            <a:r>
              <a:rPr lang="en-IN" dirty="0"/>
              <a:t>Profitability </a:t>
            </a:r>
          </a:p>
          <a:p>
            <a:pPr>
              <a:buFont typeface="Wingdings" panose="05000000000000000000" pitchFamily="2" charset="2"/>
              <a:buChar char="§"/>
            </a:pPr>
            <a:r>
              <a:rPr lang="en-IN" dirty="0"/>
              <a:t>Customer perception </a:t>
            </a:r>
          </a:p>
          <a:p>
            <a:pPr>
              <a:buFont typeface="Wingdings" panose="05000000000000000000" pitchFamily="2" charset="2"/>
              <a:buChar char="§"/>
            </a:pPr>
            <a:r>
              <a:rPr lang="en-IN" dirty="0"/>
              <a:t>Market share</a:t>
            </a:r>
          </a:p>
          <a:p>
            <a:endParaRPr lang="en-IN" dirty="0"/>
          </a:p>
        </p:txBody>
      </p:sp>
      <p:sp>
        <p:nvSpPr>
          <p:cNvPr id="5" name="TextBox 4">
            <a:extLst>
              <a:ext uri="{FF2B5EF4-FFF2-40B4-BE49-F238E27FC236}">
                <a16:creationId xmlns:a16="http://schemas.microsoft.com/office/drawing/2014/main" id="{A7ABFDC4-7DA0-A9F5-A8F3-CC8EBD33DA15}"/>
              </a:ext>
            </a:extLst>
          </p:cNvPr>
          <p:cNvSpPr txBox="1"/>
          <p:nvPr/>
        </p:nvSpPr>
        <p:spPr>
          <a:xfrm>
            <a:off x="7246374" y="1825624"/>
            <a:ext cx="4385187" cy="4462760"/>
          </a:xfrm>
          <a:prstGeom prst="rect">
            <a:avLst/>
          </a:prstGeom>
          <a:noFill/>
        </p:spPr>
        <p:txBody>
          <a:bodyPr wrap="square" rtlCol="0">
            <a:spAutoFit/>
          </a:bodyPr>
          <a:lstStyle/>
          <a:p>
            <a:r>
              <a:rPr lang="en-IN" sz="3200" b="1" dirty="0"/>
              <a:t>EXAMPLE:</a:t>
            </a:r>
          </a:p>
          <a:p>
            <a:endParaRPr lang="en-IN" dirty="0"/>
          </a:p>
          <a:p>
            <a:r>
              <a:rPr lang="en-IN" dirty="0"/>
              <a:t>An airline offers:</a:t>
            </a:r>
          </a:p>
          <a:p>
            <a:r>
              <a:rPr lang="en-IN" dirty="0"/>
              <a:t>Economy Class </a:t>
            </a:r>
          </a:p>
          <a:p>
            <a:r>
              <a:rPr lang="en-IN" dirty="0"/>
              <a:t>Premium Economy </a:t>
            </a:r>
          </a:p>
          <a:p>
            <a:r>
              <a:rPr lang="en-IN" dirty="0"/>
              <a:t>Business Class </a:t>
            </a:r>
          </a:p>
          <a:p>
            <a:r>
              <a:rPr lang="en-IN" dirty="0"/>
              <a:t>First Class </a:t>
            </a:r>
          </a:p>
          <a:p>
            <a:r>
              <a:rPr lang="en-IN" dirty="0"/>
              <a:t>Although all passengers travel on the same aircraft, different pricing allows the airline to serve various customer groups and maximize revenue</a:t>
            </a:r>
          </a:p>
          <a:p>
            <a:endParaRPr lang="en-IN" dirty="0"/>
          </a:p>
          <a:p>
            <a:endParaRPr lang="en-IN" dirty="0"/>
          </a:p>
          <a:p>
            <a:endParaRPr lang="en-IN" dirty="0"/>
          </a:p>
          <a:p>
            <a:endParaRPr lang="en-IN" dirty="0"/>
          </a:p>
        </p:txBody>
      </p:sp>
    </p:spTree>
    <p:extLst>
      <p:ext uri="{BB962C8B-B14F-4D97-AF65-F5344CB8AC3E}">
        <p14:creationId xmlns:p14="http://schemas.microsoft.com/office/powerpoint/2010/main" val="11571279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026FD-6922-C8B3-91A6-2A6FAF584DBB}"/>
              </a:ext>
            </a:extLst>
          </p:cNvPr>
          <p:cNvSpPr>
            <a:spLocks noGrp="1"/>
          </p:cNvSpPr>
          <p:nvPr>
            <p:ph type="title"/>
          </p:nvPr>
        </p:nvSpPr>
        <p:spPr/>
        <p:txBody>
          <a:bodyPr/>
          <a:lstStyle/>
          <a:p>
            <a:r>
              <a:rPr lang="en-IN" b="1" dirty="0"/>
              <a:t>Expansion</a:t>
            </a:r>
            <a:endParaRPr lang="en-IN" dirty="0"/>
          </a:p>
        </p:txBody>
      </p:sp>
      <p:sp>
        <p:nvSpPr>
          <p:cNvPr id="3" name="Content Placeholder 2">
            <a:extLst>
              <a:ext uri="{FF2B5EF4-FFF2-40B4-BE49-F238E27FC236}">
                <a16:creationId xmlns:a16="http://schemas.microsoft.com/office/drawing/2014/main" id="{3A3A2543-7FE7-5FE5-5D11-9DC6CBB0E7C3}"/>
              </a:ext>
            </a:extLst>
          </p:cNvPr>
          <p:cNvSpPr>
            <a:spLocks noGrp="1"/>
          </p:cNvSpPr>
          <p:nvPr>
            <p:ph idx="1"/>
          </p:nvPr>
        </p:nvSpPr>
        <p:spPr>
          <a:xfrm>
            <a:off x="838200" y="1825625"/>
            <a:ext cx="5828071" cy="4351338"/>
          </a:xfrm>
        </p:spPr>
        <p:txBody>
          <a:bodyPr>
            <a:normAutofit/>
          </a:bodyPr>
          <a:lstStyle/>
          <a:p>
            <a:r>
              <a:rPr lang="en-IN" dirty="0"/>
              <a:t>Expansion refers to increasing the size and scope of a business by entering new markets, introducing new products, increasing production, or opening additional locations.</a:t>
            </a:r>
          </a:p>
          <a:p>
            <a:r>
              <a:rPr lang="en-IN" b="1" dirty="0"/>
              <a:t>Types of Expansion</a:t>
            </a:r>
          </a:p>
          <a:p>
            <a:pPr>
              <a:buFont typeface="Wingdings" panose="05000000000000000000" pitchFamily="2" charset="2"/>
              <a:buChar char="§"/>
            </a:pPr>
            <a:r>
              <a:rPr lang="en-IN" dirty="0"/>
              <a:t>Geographic expansion </a:t>
            </a:r>
          </a:p>
          <a:p>
            <a:pPr>
              <a:buFont typeface="Wingdings" panose="05000000000000000000" pitchFamily="2" charset="2"/>
              <a:buChar char="§"/>
            </a:pPr>
            <a:r>
              <a:rPr lang="en-IN" dirty="0"/>
              <a:t>Product expansion </a:t>
            </a:r>
          </a:p>
          <a:p>
            <a:pPr>
              <a:buFont typeface="Wingdings" panose="05000000000000000000" pitchFamily="2" charset="2"/>
              <a:buChar char="§"/>
            </a:pPr>
            <a:r>
              <a:rPr lang="en-IN" dirty="0"/>
              <a:t>Market expansion </a:t>
            </a:r>
          </a:p>
          <a:p>
            <a:pPr>
              <a:buFont typeface="Wingdings" panose="05000000000000000000" pitchFamily="2" charset="2"/>
              <a:buChar char="§"/>
            </a:pPr>
            <a:r>
              <a:rPr lang="en-IN" dirty="0"/>
              <a:t>International expansion </a:t>
            </a:r>
          </a:p>
          <a:p>
            <a:pPr>
              <a:buFont typeface="Wingdings" panose="05000000000000000000" pitchFamily="2" charset="2"/>
              <a:buChar char="§"/>
            </a:pPr>
            <a:r>
              <a:rPr lang="en-IN" dirty="0"/>
              <a:t>Franchise expansion</a:t>
            </a:r>
          </a:p>
          <a:p>
            <a:endParaRPr lang="en-IN" dirty="0"/>
          </a:p>
        </p:txBody>
      </p:sp>
      <p:sp>
        <p:nvSpPr>
          <p:cNvPr id="4" name="TextBox 3">
            <a:extLst>
              <a:ext uri="{FF2B5EF4-FFF2-40B4-BE49-F238E27FC236}">
                <a16:creationId xmlns:a16="http://schemas.microsoft.com/office/drawing/2014/main" id="{FC346FD9-13F3-3FCD-A5AB-60554CEA23EF}"/>
              </a:ext>
            </a:extLst>
          </p:cNvPr>
          <p:cNvSpPr txBox="1"/>
          <p:nvPr/>
        </p:nvSpPr>
        <p:spPr>
          <a:xfrm>
            <a:off x="7266039" y="1690688"/>
            <a:ext cx="4296695" cy="5078313"/>
          </a:xfrm>
          <a:prstGeom prst="rect">
            <a:avLst/>
          </a:prstGeom>
          <a:noFill/>
        </p:spPr>
        <p:txBody>
          <a:bodyPr wrap="square" rtlCol="0">
            <a:spAutoFit/>
          </a:bodyPr>
          <a:lstStyle/>
          <a:p>
            <a:r>
              <a:rPr lang="en-IN" sz="3600" b="1" dirty="0"/>
              <a:t>EXAMPLE:</a:t>
            </a:r>
          </a:p>
          <a:p>
            <a:endParaRPr lang="en-IN" dirty="0"/>
          </a:p>
          <a:p>
            <a:r>
              <a:rPr lang="en-IN" dirty="0"/>
              <a:t>A food delivery app begins operations in one city.</a:t>
            </a:r>
          </a:p>
          <a:p>
            <a:r>
              <a:rPr lang="en-IN" dirty="0"/>
              <a:t>After success, it expands to:</a:t>
            </a:r>
          </a:p>
          <a:p>
            <a:r>
              <a:rPr lang="en-IN" dirty="0"/>
              <a:t>10 cities </a:t>
            </a:r>
          </a:p>
          <a:p>
            <a:r>
              <a:rPr lang="en-IN" dirty="0"/>
              <a:t>50 cities </a:t>
            </a:r>
          </a:p>
          <a:p>
            <a:r>
              <a:rPr lang="en-IN" dirty="0"/>
              <a:t>Multiple countries </a:t>
            </a:r>
          </a:p>
          <a:p>
            <a:r>
              <a:rPr lang="en-IN" dirty="0"/>
              <a:t>Every new location brings millions of additional customers.</a:t>
            </a:r>
            <a:br>
              <a:rPr lang="en-IN" dirty="0"/>
            </a:br>
            <a:endParaRPr lang="en-IN" dirty="0"/>
          </a:p>
          <a:p>
            <a:endParaRPr lang="en-IN" dirty="0"/>
          </a:p>
          <a:p>
            <a:endParaRPr lang="en-IN" dirty="0"/>
          </a:p>
          <a:p>
            <a:endParaRPr lang="en-IN" dirty="0"/>
          </a:p>
          <a:p>
            <a:endParaRPr lang="en-IN" dirty="0"/>
          </a:p>
          <a:p>
            <a:endParaRPr lang="en-IN" dirty="0"/>
          </a:p>
          <a:p>
            <a:endParaRPr lang="en-IN" dirty="0"/>
          </a:p>
        </p:txBody>
      </p:sp>
    </p:spTree>
    <p:extLst>
      <p:ext uri="{BB962C8B-B14F-4D97-AF65-F5344CB8AC3E}">
        <p14:creationId xmlns:p14="http://schemas.microsoft.com/office/powerpoint/2010/main" val="4206517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6CF4D-4ED5-9C79-47F2-E48DA01F8FB2}"/>
              </a:ext>
            </a:extLst>
          </p:cNvPr>
          <p:cNvSpPr>
            <a:spLocks noGrp="1"/>
          </p:cNvSpPr>
          <p:nvPr>
            <p:ph type="title"/>
          </p:nvPr>
        </p:nvSpPr>
        <p:spPr/>
        <p:txBody>
          <a:bodyPr/>
          <a:lstStyle/>
          <a:p>
            <a:r>
              <a:rPr lang="en-IN" b="1" dirty="0"/>
              <a:t>Technology</a:t>
            </a:r>
            <a:endParaRPr lang="en-IN" dirty="0"/>
          </a:p>
        </p:txBody>
      </p:sp>
      <p:sp>
        <p:nvSpPr>
          <p:cNvPr id="3" name="Content Placeholder 2">
            <a:extLst>
              <a:ext uri="{FF2B5EF4-FFF2-40B4-BE49-F238E27FC236}">
                <a16:creationId xmlns:a16="http://schemas.microsoft.com/office/drawing/2014/main" id="{B336245F-6441-76B8-F86E-FA3C73A15F4B}"/>
              </a:ext>
            </a:extLst>
          </p:cNvPr>
          <p:cNvSpPr>
            <a:spLocks noGrp="1"/>
          </p:cNvSpPr>
          <p:nvPr>
            <p:ph idx="1"/>
          </p:nvPr>
        </p:nvSpPr>
        <p:spPr>
          <a:xfrm>
            <a:off x="838200" y="1825625"/>
            <a:ext cx="5788742" cy="4351338"/>
          </a:xfrm>
        </p:spPr>
        <p:txBody>
          <a:bodyPr>
            <a:normAutofit fontScale="85000" lnSpcReduction="20000"/>
          </a:bodyPr>
          <a:lstStyle/>
          <a:p>
            <a:r>
              <a:rPr lang="en-IN" dirty="0"/>
              <a:t>Technology refers to the use of digital tools, software, machines, automation, and data analytics to improve business operations and customer experiences.</a:t>
            </a:r>
          </a:p>
          <a:p>
            <a:r>
              <a:rPr lang="en-IN" b="1" dirty="0"/>
              <a:t>Examples of Business Technology</a:t>
            </a:r>
          </a:p>
          <a:p>
            <a:pPr>
              <a:buFont typeface="Wingdings" panose="05000000000000000000" pitchFamily="2" charset="2"/>
              <a:buChar char="§"/>
            </a:pPr>
            <a:r>
              <a:rPr lang="en-IN" dirty="0"/>
              <a:t>Artificial Intelligence (AI) </a:t>
            </a:r>
          </a:p>
          <a:p>
            <a:pPr>
              <a:buFont typeface="Wingdings" panose="05000000000000000000" pitchFamily="2" charset="2"/>
              <a:buChar char="§"/>
            </a:pPr>
            <a:r>
              <a:rPr lang="en-IN" dirty="0"/>
              <a:t>Cloud Computing </a:t>
            </a:r>
          </a:p>
          <a:p>
            <a:pPr>
              <a:buFont typeface="Wingdings" panose="05000000000000000000" pitchFamily="2" charset="2"/>
              <a:buChar char="§"/>
            </a:pPr>
            <a:r>
              <a:rPr lang="en-IN" dirty="0"/>
              <a:t>Enterprise Resource Planning (ERP) </a:t>
            </a:r>
          </a:p>
          <a:p>
            <a:pPr>
              <a:buFont typeface="Wingdings" panose="05000000000000000000" pitchFamily="2" charset="2"/>
              <a:buChar char="§"/>
            </a:pPr>
            <a:r>
              <a:rPr lang="en-IN" dirty="0"/>
              <a:t>Customer Relationship Management (CRM) </a:t>
            </a:r>
          </a:p>
          <a:p>
            <a:pPr>
              <a:buFont typeface="Wingdings" panose="05000000000000000000" pitchFamily="2" charset="2"/>
              <a:buChar char="§"/>
            </a:pPr>
            <a:r>
              <a:rPr lang="en-IN" dirty="0"/>
              <a:t>E-commerce Platforms </a:t>
            </a:r>
          </a:p>
          <a:p>
            <a:pPr>
              <a:buFont typeface="Wingdings" panose="05000000000000000000" pitchFamily="2" charset="2"/>
              <a:buChar char="§"/>
            </a:pPr>
            <a:r>
              <a:rPr lang="en-IN" dirty="0"/>
              <a:t>Mobile Applications </a:t>
            </a:r>
          </a:p>
          <a:p>
            <a:pPr>
              <a:buFont typeface="Wingdings" panose="05000000000000000000" pitchFamily="2" charset="2"/>
              <a:buChar char="§"/>
            </a:pPr>
            <a:r>
              <a:rPr lang="en-IN" dirty="0"/>
              <a:t>Automation Software </a:t>
            </a:r>
          </a:p>
          <a:p>
            <a:pPr>
              <a:buFont typeface="Wingdings" panose="05000000000000000000" pitchFamily="2" charset="2"/>
              <a:buChar char="§"/>
            </a:pPr>
            <a:r>
              <a:rPr lang="en-IN" dirty="0"/>
              <a:t>Data Analytics</a:t>
            </a:r>
          </a:p>
          <a:p>
            <a:endParaRPr lang="en-IN" dirty="0"/>
          </a:p>
        </p:txBody>
      </p:sp>
      <p:sp>
        <p:nvSpPr>
          <p:cNvPr id="9" name="TextBox 8">
            <a:extLst>
              <a:ext uri="{FF2B5EF4-FFF2-40B4-BE49-F238E27FC236}">
                <a16:creationId xmlns:a16="http://schemas.microsoft.com/office/drawing/2014/main" id="{FF1499DE-8F90-A6ED-6CF7-61E8B8B0EC16}"/>
              </a:ext>
            </a:extLst>
          </p:cNvPr>
          <p:cNvSpPr txBox="1"/>
          <p:nvPr/>
        </p:nvSpPr>
        <p:spPr>
          <a:xfrm>
            <a:off x="6725266" y="1042218"/>
            <a:ext cx="4925960" cy="4678204"/>
          </a:xfrm>
          <a:prstGeom prst="rect">
            <a:avLst/>
          </a:prstGeom>
          <a:noFill/>
        </p:spPr>
        <p:txBody>
          <a:bodyPr wrap="square" rtlCol="0">
            <a:spAutoFit/>
          </a:bodyPr>
          <a:lstStyle/>
          <a:p>
            <a:r>
              <a:rPr lang="en-IN" b="1" dirty="0"/>
              <a:t>               </a:t>
            </a:r>
          </a:p>
          <a:p>
            <a:endParaRPr lang="en-IN" b="1" dirty="0"/>
          </a:p>
          <a:p>
            <a:r>
              <a:rPr lang="en-IN" sz="2800" b="1" dirty="0"/>
              <a:t>EXAMPLE:</a:t>
            </a:r>
          </a:p>
          <a:p>
            <a:endParaRPr lang="en-IN" b="1" dirty="0"/>
          </a:p>
          <a:p>
            <a:r>
              <a:rPr lang="en-IN" b="1" dirty="0"/>
              <a:t>Banking Industry</a:t>
            </a:r>
          </a:p>
          <a:p>
            <a:r>
              <a:rPr lang="en-IN" dirty="0"/>
              <a:t>Years ago, customers waited in long lines to deposit money or check account balances.</a:t>
            </a:r>
          </a:p>
          <a:p>
            <a:r>
              <a:rPr lang="en-IN" dirty="0"/>
              <a:t>Today, banks offer:</a:t>
            </a:r>
          </a:p>
          <a:p>
            <a:r>
              <a:rPr lang="en-IN" dirty="0"/>
              <a:t>Mobile banking apps </a:t>
            </a:r>
          </a:p>
          <a:p>
            <a:r>
              <a:rPr lang="en-IN" dirty="0"/>
              <a:t>Online fund transfers </a:t>
            </a:r>
          </a:p>
          <a:p>
            <a:r>
              <a:rPr lang="en-IN" dirty="0"/>
              <a:t>AI chatbots </a:t>
            </a:r>
          </a:p>
          <a:p>
            <a:r>
              <a:rPr lang="en-IN" dirty="0"/>
              <a:t>Digital account opening </a:t>
            </a:r>
          </a:p>
          <a:p>
            <a:r>
              <a:rPr lang="en-IN" dirty="0"/>
              <a:t>Instant payment services </a:t>
            </a:r>
          </a:p>
          <a:p>
            <a:r>
              <a:rPr lang="en-IN" dirty="0"/>
              <a:t>Customers complete transactions in minutes without visiting a branch, while banks reduce costs and serve millions more customers.</a:t>
            </a:r>
          </a:p>
        </p:txBody>
      </p:sp>
    </p:spTree>
    <p:extLst>
      <p:ext uri="{BB962C8B-B14F-4D97-AF65-F5344CB8AC3E}">
        <p14:creationId xmlns:p14="http://schemas.microsoft.com/office/powerpoint/2010/main" val="31366777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17329-142B-3765-9366-D14FB9C3EFBC}"/>
              </a:ext>
            </a:extLst>
          </p:cNvPr>
          <p:cNvSpPr>
            <a:spLocks noGrp="1"/>
          </p:cNvSpPr>
          <p:nvPr>
            <p:ph type="title"/>
          </p:nvPr>
        </p:nvSpPr>
        <p:spPr/>
        <p:txBody>
          <a:bodyPr/>
          <a:lstStyle/>
          <a:p>
            <a:r>
              <a:rPr lang="en-IN"/>
              <a:t>                  conclusion</a:t>
            </a:r>
          </a:p>
        </p:txBody>
      </p:sp>
      <p:sp>
        <p:nvSpPr>
          <p:cNvPr id="3" name="Content Placeholder 2">
            <a:extLst>
              <a:ext uri="{FF2B5EF4-FFF2-40B4-BE49-F238E27FC236}">
                <a16:creationId xmlns:a16="http://schemas.microsoft.com/office/drawing/2014/main" id="{0D4F9CB0-DC4D-3DD3-D938-8FAD1752A1DD}"/>
              </a:ext>
            </a:extLst>
          </p:cNvPr>
          <p:cNvSpPr>
            <a:spLocks noGrp="1"/>
          </p:cNvSpPr>
          <p:nvPr>
            <p:ph idx="1"/>
          </p:nvPr>
        </p:nvSpPr>
        <p:spPr/>
        <p:txBody>
          <a:bodyPr/>
          <a:lstStyle/>
          <a:p>
            <a:r>
              <a:rPr lang="en-IN" dirty="0"/>
              <a:t>Business growth plays a vital role in achieving business success. As a business grows, it can increase its sales, profits, customer base, and market share. Growth also allows a company to invest in innovation, improve products and services, create more job opportunities, and strengthen its competitive position. Although growth may bring new challenges, effective planning and management can help overcome them. </a:t>
            </a:r>
            <a:r>
              <a:rPr lang="en-IN" b="1" dirty="0"/>
              <a:t>In conclusion, sustainable business growth is a key driver of long-term business success, ensuring stability, profitability, and continued development in a competitive market.</a:t>
            </a:r>
            <a:endParaRPr lang="en-IN" dirty="0"/>
          </a:p>
        </p:txBody>
      </p:sp>
    </p:spTree>
    <p:extLst>
      <p:ext uri="{BB962C8B-B14F-4D97-AF65-F5344CB8AC3E}">
        <p14:creationId xmlns:p14="http://schemas.microsoft.com/office/powerpoint/2010/main" val="25451564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14</TotalTime>
  <Words>1116</Words>
  <Application>Microsoft Office PowerPoint</Application>
  <PresentationFormat>Widescreen</PresentationFormat>
  <Paragraphs>205</Paragraphs>
  <Slides>12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Calibri</vt:lpstr>
      <vt:lpstr>Tw Cen MT</vt:lpstr>
      <vt:lpstr>Tw Cen MT Condensed</vt:lpstr>
      <vt:lpstr>Wingdings</vt:lpstr>
      <vt:lpstr>Wingdings 3</vt:lpstr>
      <vt:lpstr>Integral</vt:lpstr>
      <vt:lpstr>                           TOPIC:                   BUSINESS GROWTH </vt:lpstr>
      <vt:lpstr>Why Businesses Stop Growing</vt:lpstr>
      <vt:lpstr>Delegation</vt:lpstr>
      <vt:lpstr>SYSTEMS</vt:lpstr>
      <vt:lpstr>Hiring</vt:lpstr>
      <vt:lpstr>Cash Flow</vt:lpstr>
      <vt:lpstr>Branding</vt:lpstr>
      <vt:lpstr>Customer Trust</vt:lpstr>
      <vt:lpstr>Pricing</vt:lpstr>
      <vt:lpstr>Expansion</vt:lpstr>
      <vt:lpstr>Technology</vt:lpstr>
      <vt:lpstr>                  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saif siddiqui</dc:creator>
  <cp:lastModifiedBy>saif siddiqui</cp:lastModifiedBy>
  <cp:revision>3</cp:revision>
  <dcterms:created xsi:type="dcterms:W3CDTF">2026-07-06T06:04:43Z</dcterms:created>
  <dcterms:modified xsi:type="dcterms:W3CDTF">2026-07-14T07:25:39Z</dcterms:modified>
</cp:coreProperties>
</file>